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65" r:id="rId2"/>
    <p:sldId id="256" r:id="rId3"/>
    <p:sldId id="264" r:id="rId4"/>
    <p:sldId id="260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182" autoAdjust="0"/>
  </p:normalViewPr>
  <p:slideViewPr>
    <p:cSldViewPr snapToGrid="0" snapToObjects="1">
      <p:cViewPr varScale="1">
        <p:scale>
          <a:sx n="64" d="100"/>
          <a:sy n="64" d="100"/>
        </p:scale>
        <p:origin x="-255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6FBA0E-1A4A-9449-BD33-6BFFDC9AF749}" type="datetimeFigureOut">
              <a:rPr lang="en-US" smtClean="0"/>
              <a:t>11/13/14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AEE8B9-0A95-5C4D-88A5-EFE5B2D89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451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Mangroves and tidal wetlands have the highest carbon density among terrestrial ecosystems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Donato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al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2011, Murray et al, 2011)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Although they only represent 3 % of the total forest area (or 0.01 % of land area), C emissions from mangrove destruction alone at current rates could be equivalent to 10 % of carbon emissions from deforestation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Donato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al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., 2011;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Siikamaki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al, 2012). Due to their location along highly populated coastlines, they are under significant threat from anthropogenic activity as well as sea level rise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Alongi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2002). In fact, it is estimated that over 50% of mangrove forests and tidal marshes have been destroyed over the past 60 years, with continued annual deforestation rates of 1% to 2% (Bouillon et al, 2008). The high C sequestration coupled with the high risk of destruction makes mangroves a prime candidate for carbon mitigation initiatives such as the United Nations Collaborative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Reducing Emissions from Deforestation and Degradation in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Deeveloping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Countries (UNREDD and REDD+).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EE8B9-0A95-5C4D-88A5-EFE5B2D890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03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A74FB-D881-3341-A684-C5C94053BD58}" type="datetimeFigureOut">
              <a:rPr lang="en-US" smtClean="0"/>
              <a:t>11/13/14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BDC6-625A-6749-A5A5-C91A56EE4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94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A74FB-D881-3341-A684-C5C94053BD58}" type="datetimeFigureOut">
              <a:rPr lang="en-US" smtClean="0"/>
              <a:t>11/13/14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BDC6-625A-6749-A5A5-C91A56EE4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19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A74FB-D881-3341-A684-C5C94053BD58}" type="datetimeFigureOut">
              <a:rPr lang="en-US" smtClean="0"/>
              <a:t>11/13/14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BDC6-625A-6749-A5A5-C91A56EE4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882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A74FB-D881-3341-A684-C5C94053BD58}" type="datetimeFigureOut">
              <a:rPr lang="en-US" smtClean="0"/>
              <a:t>11/13/14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BDC6-625A-6749-A5A5-C91A56EE4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620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A74FB-D881-3341-A684-C5C94053BD58}" type="datetimeFigureOut">
              <a:rPr lang="en-US" smtClean="0"/>
              <a:t>11/13/14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BDC6-625A-6749-A5A5-C91A56EE4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882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A74FB-D881-3341-A684-C5C94053BD58}" type="datetimeFigureOut">
              <a:rPr lang="en-US" smtClean="0"/>
              <a:t>11/13/14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BDC6-625A-6749-A5A5-C91A56EE4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896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A74FB-D881-3341-A684-C5C94053BD58}" type="datetimeFigureOut">
              <a:rPr lang="en-US" smtClean="0"/>
              <a:t>11/13/14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BDC6-625A-6749-A5A5-C91A56EE4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450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A74FB-D881-3341-A684-C5C94053BD58}" type="datetimeFigureOut">
              <a:rPr lang="en-US" smtClean="0"/>
              <a:t>11/13/14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BDC6-625A-6749-A5A5-C91A56EE4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837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A74FB-D881-3341-A684-C5C94053BD58}" type="datetimeFigureOut">
              <a:rPr lang="en-US" smtClean="0"/>
              <a:t>11/13/14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BDC6-625A-6749-A5A5-C91A56EE4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01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A74FB-D881-3341-A684-C5C94053BD58}" type="datetimeFigureOut">
              <a:rPr lang="en-US" smtClean="0"/>
              <a:t>11/13/14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BDC6-625A-6749-A5A5-C91A56EE4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522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A74FB-D881-3341-A684-C5C94053BD58}" type="datetimeFigureOut">
              <a:rPr lang="en-US" smtClean="0"/>
              <a:t>11/13/14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BDC6-625A-6749-A5A5-C91A56EE4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225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A74FB-D881-3341-A684-C5C94053BD58}" type="datetimeFigureOut">
              <a:rPr lang="en-US" smtClean="0"/>
              <a:t>11/13/14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8BDC6-625A-6749-A5A5-C91A56EE4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48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gif"/><Relationship Id="rId12" Type="http://schemas.openxmlformats.org/officeDocument/2006/relationships/image" Target="../media/image11.jpg"/><Relationship Id="rId13" Type="http://schemas.openxmlformats.org/officeDocument/2006/relationships/image" Target="../media/image12.png"/><Relationship Id="rId14" Type="http://schemas.openxmlformats.org/officeDocument/2006/relationships/image" Target="../media/image13.jp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jp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.png"/><Relationship Id="rId9" Type="http://schemas.openxmlformats.org/officeDocument/2006/relationships/image" Target="../media/image26.png"/><Relationship Id="rId10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orcovado River mangrove DSCN009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 txBox="1">
            <a:spLocks/>
          </p:cNvSpPr>
          <p:nvPr/>
        </p:nvSpPr>
        <p:spPr>
          <a:xfrm>
            <a:off x="457200" y="1109762"/>
            <a:ext cx="8481248" cy="2825895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/>
              <a:t>Total Carbon Estimation in African Mangroves and Coastal Wetlands in preparation for REDD and Blue Carbon Credits.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600" dirty="0" smtClean="0"/>
              <a:t>Lola  Fatoyinbo</a:t>
            </a:r>
            <a:r>
              <a:rPr lang="en-US" sz="1600" baseline="30000" dirty="0" smtClean="0"/>
              <a:t>1</a:t>
            </a:r>
            <a:r>
              <a:rPr lang="en-US" sz="1600" dirty="0" smtClean="0"/>
              <a:t>, Carl Trettin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, Marc Simard</a:t>
            </a:r>
            <a:r>
              <a:rPr lang="en-US" sz="1600" baseline="30000" dirty="0" smtClean="0"/>
              <a:t>3</a:t>
            </a:r>
            <a:r>
              <a:rPr lang="en-US" sz="1600" dirty="0" smtClean="0"/>
              <a:t>, Matt Hansen</a:t>
            </a:r>
            <a:r>
              <a:rPr lang="en-US" sz="1600" baseline="30000" dirty="0" smtClean="0"/>
              <a:t>4</a:t>
            </a:r>
            <a:r>
              <a:rPr lang="en-US" sz="1600" dirty="0" smtClean="0"/>
              <a:t> , John Poulsen</a:t>
            </a:r>
            <a:r>
              <a:rPr lang="en-US" sz="1600" baseline="30000" dirty="0" smtClean="0"/>
              <a:t>3</a:t>
            </a:r>
            <a:r>
              <a:rPr lang="en-US" sz="1600" dirty="0" smtClean="0"/>
              <a:t>, </a:t>
            </a:r>
            <a:r>
              <a:rPr lang="en-US" sz="1600" dirty="0" err="1" smtClean="0"/>
              <a:t>Seung</a:t>
            </a:r>
            <a:r>
              <a:rPr lang="en-US" sz="1600" dirty="0" smtClean="0"/>
              <a:t> </a:t>
            </a:r>
            <a:r>
              <a:rPr lang="en-US" sz="1600" dirty="0" err="1" smtClean="0"/>
              <a:t>Kuk</a:t>
            </a:r>
            <a:r>
              <a:rPr lang="en-US" sz="1600" dirty="0" smtClean="0"/>
              <a:t> Lee</a:t>
            </a:r>
            <a:r>
              <a:rPr lang="en-US" sz="1600" baseline="30000" dirty="0" smtClean="0"/>
              <a:t>1</a:t>
            </a:r>
            <a:r>
              <a:rPr lang="en-US" sz="1600" dirty="0" smtClean="0"/>
              <a:t>, David Lagomasino</a:t>
            </a:r>
            <a:r>
              <a:rPr lang="en-US" sz="1600" baseline="30000" dirty="0" smtClean="0"/>
              <a:t>1</a:t>
            </a:r>
          </a:p>
          <a:p>
            <a:endParaRPr lang="en-US" sz="1600" dirty="0" smtClean="0"/>
          </a:p>
          <a:p>
            <a:r>
              <a:rPr lang="en-US" sz="1600" dirty="0" smtClean="0"/>
              <a:t>NASA/GSFC</a:t>
            </a:r>
          </a:p>
          <a:p>
            <a:r>
              <a:rPr lang="en-US" sz="1600" dirty="0" smtClean="0"/>
              <a:t>USFS</a:t>
            </a:r>
          </a:p>
          <a:p>
            <a:r>
              <a:rPr lang="en-US" sz="1600" dirty="0" smtClean="0"/>
              <a:t>NASA/JPL</a:t>
            </a:r>
          </a:p>
          <a:p>
            <a:r>
              <a:rPr lang="en-US" sz="1600" dirty="0" smtClean="0"/>
              <a:t>University of Maryland, College Park</a:t>
            </a:r>
          </a:p>
          <a:p>
            <a:r>
              <a:rPr lang="en-US" sz="1600" dirty="0" smtClean="0"/>
              <a:t>Duke University </a:t>
            </a:r>
          </a:p>
          <a:p>
            <a:endParaRPr lang="en-US" sz="1600" baseline="30000" dirty="0"/>
          </a:p>
        </p:txBody>
      </p:sp>
    </p:spTree>
    <p:extLst>
      <p:ext uri="{BB962C8B-B14F-4D97-AF65-F5344CB8AC3E}">
        <p14:creationId xmlns:p14="http://schemas.microsoft.com/office/powerpoint/2010/main" val="1538421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creen Shot 2014-11-12 at 2.21.40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39" b="17092"/>
          <a:stretch/>
        </p:blipFill>
        <p:spPr>
          <a:xfrm>
            <a:off x="0" y="1"/>
            <a:ext cx="9144000" cy="914400"/>
          </a:xfrm>
          <a:prstGeom prst="rect">
            <a:avLst/>
          </a:prstGeom>
        </p:spPr>
      </p:pic>
      <p:pic>
        <p:nvPicPr>
          <p:cNvPr id="14" name="Picture 13" descr="Screen Shot 2014-11-10 at 4.51.4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8643" y="38690245"/>
            <a:ext cx="9480057" cy="1604775"/>
          </a:xfrm>
          <a:prstGeom prst="rect">
            <a:avLst/>
          </a:prstGeom>
        </p:spPr>
      </p:pic>
      <p:pic>
        <p:nvPicPr>
          <p:cNvPr id="15" name="Picture 14" descr="Screen Shot 2014-11-10 at 4.51.4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1043" y="38842645"/>
            <a:ext cx="9480057" cy="1604775"/>
          </a:xfrm>
          <a:prstGeom prst="rect">
            <a:avLst/>
          </a:prstGeom>
        </p:spPr>
      </p:pic>
      <p:pic>
        <p:nvPicPr>
          <p:cNvPr id="16" name="Picture 15" descr="Screen Shot 2014-11-10 at 4.51.4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3443" y="38995045"/>
            <a:ext cx="9480057" cy="16047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60118" y="41047969"/>
            <a:ext cx="3418581" cy="109078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92969" y="2537153"/>
            <a:ext cx="3881231" cy="3681600"/>
            <a:chOff x="4882091" y="2842784"/>
            <a:chExt cx="4254817" cy="3749312"/>
          </a:xfrm>
          <a:solidFill>
            <a:schemeClr val="bg1"/>
          </a:solidFill>
        </p:grpSpPr>
        <p:pic>
          <p:nvPicPr>
            <p:cNvPr id="10" name="Picture 9" descr="univdaressalaam Logo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8880" y="5564709"/>
              <a:ext cx="927088" cy="1027387"/>
            </a:xfrm>
            <a:prstGeom prst="rect">
              <a:avLst/>
            </a:prstGeom>
            <a:grpFill/>
          </p:spPr>
        </p:pic>
        <p:pic>
          <p:nvPicPr>
            <p:cNvPr id="11" name="Picture 10" descr="Sokoine University Agr Logo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2596" y="5597361"/>
              <a:ext cx="926970" cy="926970"/>
            </a:xfrm>
            <a:prstGeom prst="rect">
              <a:avLst/>
            </a:prstGeom>
            <a:grpFill/>
          </p:spPr>
        </p:pic>
        <p:pic>
          <p:nvPicPr>
            <p:cNvPr id="19" name="Picture 18" descr="CI logo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9850" y="5672724"/>
              <a:ext cx="1727058" cy="553150"/>
            </a:xfrm>
            <a:prstGeom prst="rect">
              <a:avLst/>
            </a:prstGeom>
            <a:grpFill/>
          </p:spPr>
        </p:pic>
        <p:pic>
          <p:nvPicPr>
            <p:cNvPr id="22" name="Picture 21" descr="USFS logo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589" y="2842784"/>
              <a:ext cx="950125" cy="1229857"/>
            </a:xfrm>
            <a:prstGeom prst="rect">
              <a:avLst/>
            </a:prstGeom>
            <a:grpFill/>
          </p:spPr>
        </p:pic>
        <p:pic>
          <p:nvPicPr>
            <p:cNvPr id="23" name="Picture 22" descr="Emblem_of_Mozambique.svg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2091" y="4212684"/>
              <a:ext cx="943877" cy="1018915"/>
            </a:xfrm>
            <a:prstGeom prst="rect">
              <a:avLst/>
            </a:prstGeom>
            <a:grpFill/>
          </p:spPr>
        </p:pic>
        <p:pic>
          <p:nvPicPr>
            <p:cNvPr id="24" name="Picture 23" descr="WWF-logo.gi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4252" y="4212684"/>
              <a:ext cx="1186214" cy="1179317"/>
            </a:xfrm>
            <a:prstGeom prst="rect">
              <a:avLst/>
            </a:prstGeom>
            <a:grpFill/>
          </p:spPr>
        </p:pic>
        <p:pic>
          <p:nvPicPr>
            <p:cNvPr id="25" name="Picture 24" descr="USAID images.jp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2596" y="2847683"/>
              <a:ext cx="977870" cy="977870"/>
            </a:xfrm>
            <a:prstGeom prst="rect">
              <a:avLst/>
            </a:prstGeom>
            <a:grpFill/>
          </p:spPr>
        </p:pic>
        <p:pic>
          <p:nvPicPr>
            <p:cNvPr id="26" name="Picture 25" descr="130px-Coat_of_arms_of_Gabon.svg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9320" y="4212684"/>
              <a:ext cx="1183268" cy="1155961"/>
            </a:xfrm>
            <a:prstGeom prst="rect">
              <a:avLst/>
            </a:prstGeom>
            <a:grpFill/>
          </p:spPr>
        </p:pic>
      </p:grpSp>
      <p:pic>
        <p:nvPicPr>
          <p:cNvPr id="28" name="Picture 27" descr="carbonstorage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00" y="25045297"/>
            <a:ext cx="6726870" cy="4581196"/>
          </a:xfrm>
          <a:prstGeom prst="rect">
            <a:avLst/>
          </a:prstGeom>
        </p:spPr>
      </p:pic>
      <p:pic>
        <p:nvPicPr>
          <p:cNvPr id="2" name="Picture 1" descr="Screen Shot 2014-11-13 at 10.03.58 AM.png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" t="3701"/>
          <a:stretch/>
        </p:blipFill>
        <p:spPr>
          <a:xfrm>
            <a:off x="607534" y="4700817"/>
            <a:ext cx="3162808" cy="15819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92726" y="6183539"/>
            <a:ext cx="2062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McLeod et al, 2011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746637" y="1303931"/>
            <a:ext cx="78468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Blue carbon</a:t>
            </a:r>
          </a:p>
          <a:p>
            <a:r>
              <a:rPr lang="en-US" i="1" dirty="0" smtClean="0"/>
              <a:t> </a:t>
            </a:r>
            <a:r>
              <a:rPr lang="en-US" dirty="0"/>
              <a:t>is the carbon captured by </a:t>
            </a:r>
            <a:r>
              <a:rPr lang="en-US" dirty="0" smtClean="0"/>
              <a:t>the world's oceans and coastal </a:t>
            </a:r>
            <a:r>
              <a:rPr lang="en-US" dirty="0"/>
              <a:t>ecosystems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pic>
        <p:nvPicPr>
          <p:cNvPr id="20" name="Picture 19" descr="CIFOR_logo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593" y="2606196"/>
            <a:ext cx="947123" cy="895978"/>
          </a:xfrm>
          <a:prstGeom prst="rect">
            <a:avLst/>
          </a:prstGeom>
        </p:spPr>
      </p:pic>
      <p:pic>
        <p:nvPicPr>
          <p:cNvPr id="43" name="Picture 42" descr="Comparison of mangrove C with ofther forests.tiff"/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71"/>
          <a:stretch/>
        </p:blipFill>
        <p:spPr>
          <a:xfrm>
            <a:off x="746637" y="2227261"/>
            <a:ext cx="2988233" cy="200938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267585" y="4115030"/>
            <a:ext cx="1987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Donato</a:t>
            </a:r>
            <a:r>
              <a:rPr lang="en-US" dirty="0" smtClean="0"/>
              <a:t> et al,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828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ice tree DSCN008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4" r="41417"/>
          <a:stretch/>
        </p:blipFill>
        <p:spPr>
          <a:xfrm>
            <a:off x="-32899" y="0"/>
            <a:ext cx="1505825" cy="68854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04282" y="370019"/>
            <a:ext cx="7462527" cy="2985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u="sng" dirty="0" smtClean="0"/>
              <a:t>Objectives:</a:t>
            </a:r>
          </a:p>
          <a:p>
            <a:pPr lvl="0"/>
            <a:endParaRPr lang="en-US" sz="1600" u="sng" dirty="0" smtClean="0"/>
          </a:p>
          <a:p>
            <a:pPr marL="285750" lvl="0" indent="-285750">
              <a:buFont typeface="Arial"/>
              <a:buChar char="•"/>
            </a:pPr>
            <a:r>
              <a:rPr lang="en-US" sz="1600" dirty="0" smtClean="0"/>
              <a:t>Develop </a:t>
            </a:r>
            <a:r>
              <a:rPr lang="en-US" sz="1600" dirty="0" smtClean="0"/>
              <a:t>the methodology and products </a:t>
            </a:r>
            <a:r>
              <a:rPr lang="en-US" sz="1600" dirty="0" smtClean="0"/>
              <a:t>for MRV</a:t>
            </a:r>
            <a:r>
              <a:rPr lang="en-US" sz="1600" dirty="0" smtClean="0"/>
              <a:t>-ready land cover, change and 3 dimensional height maps of mangroves and coastal wetlands using multi-sensor data </a:t>
            </a:r>
            <a:r>
              <a:rPr lang="en-US" sz="1600" dirty="0" smtClean="0"/>
              <a:t>(</a:t>
            </a:r>
            <a:r>
              <a:rPr lang="en-US" sz="1600" dirty="0" err="1" smtClean="0"/>
              <a:t>TanDEM</a:t>
            </a:r>
            <a:r>
              <a:rPr lang="en-US" sz="1600" dirty="0" smtClean="0"/>
              <a:t>-X, commercial </a:t>
            </a:r>
            <a:r>
              <a:rPr lang="en-US" sz="1600" dirty="0" smtClean="0"/>
              <a:t>Lidar</a:t>
            </a:r>
            <a:r>
              <a:rPr lang="en-US" sz="1600" dirty="0" smtClean="0"/>
              <a:t>, Landsat &amp; VHR)</a:t>
            </a:r>
            <a:endParaRPr lang="en-US" sz="1600" dirty="0" smtClean="0"/>
          </a:p>
          <a:p>
            <a:pPr marL="285750" lvl="0" indent="-285750">
              <a:buFont typeface="Arial"/>
              <a:buChar char="•"/>
            </a:pPr>
            <a:r>
              <a:rPr lang="en-US" sz="1600" dirty="0" smtClean="0"/>
              <a:t>Measure above and belowground carbon stores in </a:t>
            </a:r>
            <a:r>
              <a:rPr lang="en-US" sz="1600" dirty="0" smtClean="0"/>
              <a:t>mangroves and </a:t>
            </a:r>
            <a:r>
              <a:rPr lang="en-US" sz="1600" dirty="0" smtClean="0"/>
              <a:t>adjoining land cover types based on the change and 3-D mapping stratification</a:t>
            </a:r>
          </a:p>
          <a:p>
            <a:pPr marL="285750" lvl="0" indent="-285750">
              <a:buFont typeface="Arial"/>
              <a:buChar char="•"/>
            </a:pPr>
            <a:r>
              <a:rPr lang="en-US" sz="1600" dirty="0" smtClean="0"/>
              <a:t>Develop Carbon storage and emission estimates</a:t>
            </a:r>
          </a:p>
          <a:p>
            <a:pPr marL="285750" lvl="0" indent="-285750">
              <a:buFont typeface="Arial"/>
              <a:buChar char="•"/>
            </a:pPr>
            <a:r>
              <a:rPr lang="en-US" sz="1600" dirty="0" smtClean="0"/>
              <a:t>Coordinate a Remote Sensing in Coastal ecosystems working group geared at local and international Remote Sensing and GIS specialists working in Coastal Ecosystems in Africa </a:t>
            </a:r>
          </a:p>
        </p:txBody>
      </p:sp>
      <p:pic>
        <p:nvPicPr>
          <p:cNvPr id="7" name="Picture 6" descr="Zambezi Mangrove Sampling Overview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8" t="3041" r="1185"/>
          <a:stretch/>
        </p:blipFill>
        <p:spPr>
          <a:xfrm>
            <a:off x="5011094" y="3607669"/>
            <a:ext cx="4119156" cy="3213385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4"/>
          <a:stretch/>
        </p:blipFill>
        <p:spPr bwMode="auto">
          <a:xfrm>
            <a:off x="1472926" y="3504216"/>
            <a:ext cx="3538168" cy="236273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504282" y="5819908"/>
            <a:ext cx="35381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Spatial optimization approaches </a:t>
            </a:r>
            <a:r>
              <a:rPr lang="en-US" sz="1400" dirty="0" smtClean="0"/>
              <a:t>to </a:t>
            </a:r>
            <a:r>
              <a:rPr lang="en-US" sz="1400" dirty="0"/>
              <a:t>consider plot locations given the location of potential camp sites, strata type, location, travel distance, and other factors </a:t>
            </a:r>
            <a:r>
              <a:rPr lang="en-US" sz="1400" dirty="0" smtClean="0"/>
              <a:t>(</a:t>
            </a:r>
            <a:r>
              <a:rPr lang="en-US" sz="1400" dirty="0"/>
              <a:t>e.g., fuel cost).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84659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val_zambezi_1114425_1114426_latlon_dual_4IEEE_submit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742" y="1975530"/>
            <a:ext cx="1924703" cy="180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val_image_Zambezi_single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0" t="3469" r="2423" b="8664"/>
          <a:stretch/>
        </p:blipFill>
        <p:spPr>
          <a:xfrm>
            <a:off x="4875749" y="1975530"/>
            <a:ext cx="1720080" cy="1514723"/>
          </a:xfrm>
          <a:prstGeom prst="rect">
            <a:avLst/>
          </a:prstGeom>
        </p:spPr>
      </p:pic>
      <p:pic>
        <p:nvPicPr>
          <p:cNvPr id="7" name="Picture 6" descr="val_image_Zambezi_H100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9" t="4813" r="3185" b="8781"/>
          <a:stretch/>
        </p:blipFill>
        <p:spPr>
          <a:xfrm>
            <a:off x="2859609" y="1980853"/>
            <a:ext cx="1720744" cy="1509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59608" y="1193112"/>
            <a:ext cx="1193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Lidar H100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59336" y="1193234"/>
            <a:ext cx="2597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TanDEM</a:t>
            </a:r>
            <a:r>
              <a:rPr lang="en-US" dirty="0" smtClean="0"/>
              <a:t>-X Canopy Height 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33125" t="12778" r="26667" b="3110"/>
          <a:stretch/>
        </p:blipFill>
        <p:spPr>
          <a:xfrm>
            <a:off x="4969822" y="4525164"/>
            <a:ext cx="1360046" cy="17503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32986" t="12667" r="26459" b="2778"/>
          <a:stretch/>
        </p:blipFill>
        <p:spPr>
          <a:xfrm>
            <a:off x="3057145" y="4539371"/>
            <a:ext cx="1361819" cy="1746856"/>
          </a:xfrm>
          <a:prstGeom prst="rect">
            <a:avLst/>
          </a:prstGeom>
        </p:spPr>
      </p:pic>
      <p:sp>
        <p:nvSpPr>
          <p:cNvPr id="12" name="Text Placeholder 6"/>
          <p:cNvSpPr txBox="1">
            <a:spLocks/>
          </p:cNvSpPr>
          <p:nvPr/>
        </p:nvSpPr>
        <p:spPr>
          <a:xfrm>
            <a:off x="3104186" y="3971358"/>
            <a:ext cx="1755683" cy="55380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/>
              <a:t>World View Stereo </a:t>
            </a:r>
            <a:r>
              <a:rPr lang="en-US" sz="1400" dirty="0" smtClean="0"/>
              <a:t>canopy height</a:t>
            </a:r>
            <a:endParaRPr lang="en-US" sz="1400" dirty="0"/>
          </a:p>
        </p:txBody>
      </p:sp>
      <p:sp>
        <p:nvSpPr>
          <p:cNvPr id="13" name="Text Placeholder 8"/>
          <p:cNvSpPr txBox="1">
            <a:spLocks/>
          </p:cNvSpPr>
          <p:nvPr/>
        </p:nvSpPr>
        <p:spPr>
          <a:xfrm>
            <a:off x="4969821" y="3975698"/>
            <a:ext cx="1360047" cy="33006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SRTM </a:t>
            </a:r>
            <a:r>
              <a:rPr lang="en-US" sz="1600" dirty="0" smtClean="0"/>
              <a:t>canopy height</a:t>
            </a:r>
            <a:endParaRPr lang="en-US" sz="16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1396" y="4640223"/>
            <a:ext cx="2257112" cy="1541655"/>
          </a:xfrm>
          <a:prstGeom prst="rect">
            <a:avLst/>
          </a:prstGeom>
        </p:spPr>
      </p:pic>
      <p:pic>
        <p:nvPicPr>
          <p:cNvPr id="15" name="Picture 14" descr="Screen Shot 2014-11-12 at 2.21.40 PM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39" b="17092"/>
          <a:stretch/>
        </p:blipFill>
        <p:spPr>
          <a:xfrm>
            <a:off x="0" y="1"/>
            <a:ext cx="91440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3419" y="1010379"/>
            <a:ext cx="1731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First Results</a:t>
            </a:r>
            <a:endParaRPr lang="en-US" sz="2400" b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430" y="2070834"/>
            <a:ext cx="1713790" cy="1437298"/>
          </a:xfrm>
          <a:prstGeom prst="rect">
            <a:avLst/>
          </a:prstGeom>
        </p:spPr>
      </p:pic>
      <p:pic>
        <p:nvPicPr>
          <p:cNvPr id="19" name="Picture 6" descr="IKONOS Stereo Satellite Imagery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29" y="4525164"/>
            <a:ext cx="1844613" cy="176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21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1945</TotalTime>
  <Words>389</Words>
  <Application>Microsoft Macintosh PowerPoint</Application>
  <PresentationFormat>On-screen Show (4:3)</PresentationFormat>
  <Paragraphs>25</Paragraphs>
  <Slides>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NASA/GSFC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Temilola Fatoyinbo</dc:creator>
  <cp:lastModifiedBy>Temilola Fatoyinbo</cp:lastModifiedBy>
  <cp:revision>59</cp:revision>
  <dcterms:created xsi:type="dcterms:W3CDTF">2014-11-12T19:31:37Z</dcterms:created>
  <dcterms:modified xsi:type="dcterms:W3CDTF">2014-11-14T15:41:41Z</dcterms:modified>
</cp:coreProperties>
</file>